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8" r:id="rId6"/>
    <p:sldId id="271" r:id="rId7"/>
    <p:sldId id="269" r:id="rId8"/>
    <p:sldId id="267" r:id="rId9"/>
    <p:sldId id="270" r:id="rId10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82" autoAdjust="0"/>
    <p:restoredTop sz="94660"/>
  </p:normalViewPr>
  <p:slideViewPr>
    <p:cSldViewPr>
      <p:cViewPr varScale="1">
        <p:scale>
          <a:sx n="69" d="100"/>
          <a:sy n="69" d="100"/>
        </p:scale>
        <p:origin x="168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pn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CB575-12FC-4B30-B17A-6506DC1E52AC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949B92-BC6C-4215-97D6-ED289B4EFA99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66466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Равнобедренный треугольник 6"/>
          <p:cNvSpPr/>
          <p:nvPr/>
        </p:nvSpPr>
        <p:spPr>
          <a:xfrm rot="16200000">
            <a:off x="7554353" y="5254283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540544" y="776288"/>
            <a:ext cx="8062912" cy="1470025"/>
          </a:xfrm>
        </p:spPr>
        <p:txBody>
          <a:bodyPr anchor="b">
            <a:normAutofit/>
          </a:bodyPr>
          <a:lstStyle>
            <a:lvl1pPr algn="r">
              <a:defRPr sz="440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540544" y="2250280"/>
            <a:ext cx="8062912" cy="1752600"/>
          </a:xfrm>
        </p:spPr>
        <p:txBody>
          <a:bodyPr/>
          <a:lstStyle>
            <a:lvl1pPr marL="0" marR="36576" indent="0" algn="r">
              <a:spcBef>
                <a:spcPts val="0"/>
              </a:spcBef>
              <a:buNone/>
              <a:defRPr>
                <a:ln>
                  <a:solidFill>
                    <a:schemeClr val="bg2"/>
                  </a:solidFill>
                </a:ln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1371600" y="6012656"/>
            <a:ext cx="5791200" cy="365125"/>
          </a:xfrm>
        </p:spPr>
        <p:txBody>
          <a:bodyPr tIns="0" bIns="0" anchor="t"/>
          <a:lstStyle>
            <a:lvl1pPr algn="r">
              <a:defRPr sz="1000"/>
            </a:lvl1pPr>
          </a:lstStyle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1371600" y="5650704"/>
            <a:ext cx="5791200" cy="365125"/>
          </a:xfrm>
        </p:spPr>
        <p:txBody>
          <a:bodyPr tIns="0" bIns="0" anchor="b"/>
          <a:lstStyle>
            <a:lvl1pPr algn="r">
              <a:defRPr sz="1100"/>
            </a:lvl1pPr>
          </a:lstStyle>
          <a:p>
            <a:endParaRPr lang="ru-RU" dirty="0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8392247" y="5752307"/>
            <a:ext cx="502920" cy="365125"/>
          </a:xfrm>
        </p:spPr>
        <p:txBody>
          <a:bodyPr anchor="ctr"/>
          <a:lstStyle>
            <a:lvl1pPr algn="ctr">
              <a:defRPr sz="1300">
                <a:solidFill>
                  <a:srgbClr val="FFFFFF"/>
                </a:solidFill>
              </a:defRPr>
            </a:lvl1pPr>
          </a:lstStyle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781800" y="381000"/>
            <a:ext cx="1905000" cy="5486400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381000"/>
            <a:ext cx="6248400" cy="5486400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399032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882808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4791456" y="6480048"/>
            <a:ext cx="2133600" cy="301752"/>
          </a:xfrm>
        </p:spPr>
        <p:txBody>
          <a:bodyPr/>
          <a:lstStyle/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0056" cy="300831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ый треугольник 8"/>
          <p:cNvSpPr/>
          <p:nvPr/>
        </p:nvSpPr>
        <p:spPr>
          <a:xfrm flipV="1">
            <a:off x="7034" y="7034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algn="ctr" defTabSz="914400" rtl="0" eaLnBrk="1" latinLnBrk="0" hangingPunct="1"/>
            <a:endParaRPr kumimoji="0" lang="en-US" sz="1800" kern="1200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Равнобедренный треугольник 7"/>
          <p:cNvSpPr/>
          <p:nvPr/>
        </p:nvSpPr>
        <p:spPr>
          <a:xfrm rot="5400000" flipV="1">
            <a:off x="7554353" y="309490"/>
            <a:ext cx="1892949" cy="1294228"/>
          </a:xfrm>
          <a:prstGeom prst="triangle">
            <a:avLst>
              <a:gd name="adj" fmla="val 51323"/>
            </a:avLst>
          </a:prstGeom>
          <a:gradFill flip="none" rotWithShape="1">
            <a:gsLst>
              <a:gs pos="0">
                <a:schemeClr val="accent1">
                  <a:shade val="30000"/>
                  <a:satMod val="155000"/>
                  <a:alpha val="100000"/>
                </a:schemeClr>
              </a:gs>
              <a:gs pos="60000">
                <a:schemeClr val="accent1">
                  <a:satMod val="160000"/>
                  <a:alpha val="100000"/>
                </a:schemeClr>
              </a:gs>
              <a:gs pos="100000">
                <a:schemeClr val="accent1">
                  <a:tint val="70000"/>
                  <a:satMod val="200000"/>
                  <a:alpha val="100000"/>
                </a:schemeClr>
              </a:gs>
            </a:gsLst>
            <a:lin ang="155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955632" y="6477000"/>
            <a:ext cx="2133600" cy="304800"/>
          </a:xfrm>
        </p:spPr>
        <p:txBody>
          <a:bodyPr/>
          <a:lstStyle/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619376" y="6480969"/>
            <a:ext cx="4260056" cy="300831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8451056" y="809624"/>
            <a:ext cx="502920" cy="300831"/>
          </a:xfrm>
        </p:spPr>
        <p:txBody>
          <a:bodyPr/>
          <a:lstStyle/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 rot="10800000">
            <a:off x="6468794" y="9381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Прямая соединительная линия 9"/>
          <p:cNvCxnSpPr/>
          <p:nvPr/>
        </p:nvCxnSpPr>
        <p:spPr>
          <a:xfrm flipV="1"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81000" y="271464"/>
            <a:ext cx="7239000" cy="1362075"/>
          </a:xfrm>
        </p:spPr>
        <p:txBody>
          <a:bodyPr anchor="ctr"/>
          <a:lstStyle>
            <a:lvl1pPr marL="0" algn="l">
              <a:buNone/>
              <a:defRPr sz="3600" b="1" cap="none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381000" y="1633536"/>
            <a:ext cx="3886200" cy="2286000"/>
          </a:xfrm>
        </p:spPr>
        <p:txBody>
          <a:bodyPr anchor="t"/>
          <a:lstStyle>
            <a:lvl1pPr marL="54864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algn="l"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3600" cy="301752"/>
          </a:xfrm>
        </p:spPr>
        <p:txBody>
          <a:bodyPr/>
          <a:lstStyle/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0056" cy="301752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7589520" y="6480969"/>
            <a:ext cx="502920" cy="301752"/>
          </a:xfrm>
        </p:spPr>
        <p:txBody>
          <a:bodyPr/>
          <a:lstStyle/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8198" y="290732"/>
            <a:ext cx="1066800" cy="6153912"/>
          </a:xfrm>
        </p:spPr>
        <p:txBody>
          <a:bodyPr vert="vert270" anchor="b"/>
          <a:lstStyle>
            <a:lvl1pPr marL="0" algn="ctr">
              <a:defRPr sz="3300" b="1">
                <a:ln w="6350">
                  <a:solidFill>
                    <a:schemeClr val="tx1"/>
                  </a:solidFill>
                </a:ln>
                <a:solidFill>
                  <a:schemeClr val="tx1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65006" y="290732"/>
            <a:ext cx="581024" cy="301752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1365006" y="3427124"/>
            <a:ext cx="581024" cy="3017520"/>
          </a:xfrm>
          <a:solidFill>
            <a:schemeClr val="bg1"/>
          </a:solidFill>
          <a:ln w="12700">
            <a:noFill/>
          </a:ln>
        </p:spPr>
        <p:txBody>
          <a:bodyPr vert="vert270" anchor="ctr"/>
          <a:lstStyle>
            <a:lvl1pPr marL="0" indent="0" algn="ctr">
              <a:buNone/>
              <a:defRPr sz="16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quarter" idx="2"/>
          </p:nvPr>
        </p:nvSpPr>
        <p:spPr>
          <a:xfrm>
            <a:off x="2022230" y="290732"/>
            <a:ext cx="6858000" cy="3017520"/>
          </a:xfrm>
        </p:spPr>
        <p:txBody>
          <a:bodyPr/>
          <a:lstStyle>
            <a:lvl1pPr algn="l">
              <a:defRPr sz="2400"/>
            </a:lvl1pPr>
            <a:lvl2pPr algn="l">
              <a:defRPr sz="2000"/>
            </a:lvl2pPr>
            <a:lvl3pPr algn="l">
              <a:defRPr sz="1800"/>
            </a:lvl3pPr>
            <a:lvl4pPr algn="l">
              <a:defRPr sz="1600"/>
            </a:lvl4pPr>
            <a:lvl5pPr algn="l"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2022230" y="3427124"/>
            <a:ext cx="6858000" cy="301752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0552" cy="301752"/>
          </a:xfrm>
        </p:spPr>
        <p:txBody>
          <a:bodyPr/>
          <a:lstStyle/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>
          <a:xfrm>
            <a:off x="457200" y="6480969"/>
            <a:ext cx="4261104" cy="301752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>
          <a:xfrm>
            <a:off x="7589520" y="6483096"/>
            <a:ext cx="502920" cy="301752"/>
          </a:xfrm>
        </p:spPr>
        <p:txBody>
          <a:bodyPr/>
          <a:lstStyle>
            <a:lvl1pPr algn="ctr">
              <a:defRPr/>
            </a:lvl1pPr>
          </a:lstStyle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>
          <a:xfrm>
            <a:off x="4791456" y="6480969"/>
            <a:ext cx="2133600" cy="301752"/>
          </a:xfrm>
        </p:spPr>
        <p:txBody>
          <a:bodyPr/>
          <a:lstStyle/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>
          <a:xfrm>
            <a:off x="457200" y="6481890"/>
            <a:ext cx="4260056" cy="300831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7589520" y="6480969"/>
            <a:ext cx="502920" cy="301752"/>
          </a:xfrm>
        </p:spPr>
        <p:txBody>
          <a:bodyPr/>
          <a:lstStyle/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9456" y="367664"/>
            <a:ext cx="914400" cy="5943600"/>
          </a:xfrm>
        </p:spPr>
        <p:txBody>
          <a:bodyPr vert="vert270" anchor="b"/>
          <a:lstStyle>
            <a:lvl1pPr marL="0" marR="18288" algn="r">
              <a:spcBef>
                <a:spcPts val="0"/>
              </a:spcBef>
              <a:buNone/>
              <a:defRPr sz="2900" b="0" cap="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1135856" y="367664"/>
            <a:ext cx="2438400" cy="5943600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1"/>
          </p:nvPr>
        </p:nvSpPr>
        <p:spPr>
          <a:xfrm>
            <a:off x="3651250" y="320040"/>
            <a:ext cx="5276088" cy="5989320"/>
          </a:xfrm>
        </p:spPr>
        <p:txBody>
          <a:bodyPr/>
          <a:lstStyle>
            <a:lvl1pPr>
              <a:spcBef>
                <a:spcPts val="0"/>
              </a:spcBef>
              <a:defRPr sz="30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278976" y="6556248"/>
            <a:ext cx="2133600" cy="301752"/>
          </a:xfrm>
        </p:spPr>
        <p:txBody>
          <a:bodyPr/>
          <a:lstStyle>
            <a:lvl1pPr>
              <a:defRPr sz="900"/>
            </a:lvl1pPr>
          </a:lstStyle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135856" y="6556248"/>
            <a:ext cx="5143120" cy="301752"/>
          </a:xfrm>
        </p:spPr>
        <p:txBody>
          <a:bodyPr/>
          <a:lstStyle>
            <a:lvl1pPr>
              <a:defRPr sz="9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410576" y="6556248"/>
            <a:ext cx="502920" cy="301752"/>
          </a:xfrm>
        </p:spPr>
        <p:txBody>
          <a:bodyPr/>
          <a:lstStyle>
            <a:lvl1pPr>
              <a:defRPr sz="900"/>
            </a:lvl1pPr>
          </a:lstStyle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19456" y="150896"/>
            <a:ext cx="914400" cy="6400800"/>
          </a:xfrm>
        </p:spPr>
        <p:txBody>
          <a:bodyPr vert="vert270" anchor="b"/>
          <a:lstStyle>
            <a:lvl1pPr marL="0" algn="l">
              <a:buNone/>
              <a:defRPr sz="3000" b="0" cap="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138237" y="373966"/>
            <a:ext cx="7333488" cy="5486400"/>
          </a:xfrm>
          <a:solidFill>
            <a:schemeClr val="bg2">
              <a:shade val="5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dirty="0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143000" y="5867400"/>
            <a:ext cx="7333488" cy="685800"/>
          </a:xfrm>
          <a:solidFill>
            <a:schemeClr val="accent1">
              <a:alpha val="15000"/>
            </a:schemeClr>
          </a:solidFill>
          <a:ln>
            <a:solidFill>
              <a:schemeClr val="accent1"/>
            </a:solidFill>
            <a:miter lim="800000"/>
          </a:ln>
        </p:spPr>
        <p:txBody>
          <a:bodyPr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>
          <a:xfrm>
            <a:off x="6108192" y="6556248"/>
            <a:ext cx="2103120" cy="301752"/>
          </a:xfrm>
        </p:spPr>
        <p:txBody>
          <a:bodyPr/>
          <a:lstStyle>
            <a:lvl1pPr>
              <a:defRPr sz="900"/>
            </a:lvl1pPr>
          </a:lstStyle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1170432" y="6557169"/>
            <a:ext cx="4948072" cy="301752"/>
          </a:xfrm>
        </p:spPr>
        <p:txBody>
          <a:bodyPr/>
          <a:lstStyle>
            <a:lvl1pPr>
              <a:defRPr sz="900"/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8217192" y="6556248"/>
            <a:ext cx="365760" cy="301752"/>
          </a:xfrm>
        </p:spPr>
        <p:txBody>
          <a:bodyPr/>
          <a:lstStyle>
            <a:lvl1pPr algn="ctr">
              <a:defRPr sz="900"/>
            </a:lvl1pPr>
          </a:lstStyle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ый треугольник 10"/>
          <p:cNvSpPr/>
          <p:nvPr/>
        </p:nvSpPr>
        <p:spPr>
          <a:xfrm>
            <a:off x="7034" y="14068"/>
            <a:ext cx="9129932" cy="6836899"/>
          </a:xfrm>
          <a:prstGeom prst="rtTriangle">
            <a:avLst/>
          </a:prstGeom>
          <a:gradFill flip="none" rotWithShape="1">
            <a:gsLst>
              <a:gs pos="0">
                <a:schemeClr val="tx2">
                  <a:alpha val="10000"/>
                </a:schemeClr>
              </a:gs>
              <a:gs pos="70000">
                <a:schemeClr val="tx2">
                  <a:alpha val="8000"/>
                </a:schemeClr>
              </a:gs>
              <a:gs pos="100000">
                <a:schemeClr val="tx2">
                  <a:alpha val="1000"/>
                </a:schemeClr>
              </a:gs>
            </a:gsLst>
            <a:lin ang="8000000" scaled="1"/>
            <a:tileRect/>
          </a:gra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cxnSp>
        <p:nvCxnSpPr>
          <p:cNvPr id="8" name="Прямая соединительная линия 7"/>
          <p:cNvCxnSpPr/>
          <p:nvPr/>
        </p:nvCxnSpPr>
        <p:spPr>
          <a:xfrm>
            <a:off x="0" y="7034"/>
            <a:ext cx="9136966" cy="6843933"/>
          </a:xfrm>
          <a:prstGeom prst="line">
            <a:avLst/>
          </a:prstGeom>
          <a:noFill/>
          <a:ln w="5000" cap="rnd" cmpd="sng" algn="ctr">
            <a:solidFill>
              <a:schemeClr val="bg2">
                <a:tint val="55000"/>
                <a:satMod val="200000"/>
                <a:alpha val="3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Прямая соединительная линия 8"/>
          <p:cNvCxnSpPr/>
          <p:nvPr/>
        </p:nvCxnSpPr>
        <p:spPr>
          <a:xfrm rot="10800000" flipV="1">
            <a:off x="6468794" y="4948410"/>
            <a:ext cx="2672861" cy="1900210"/>
          </a:xfrm>
          <a:prstGeom prst="line">
            <a:avLst/>
          </a:prstGeom>
          <a:noFill/>
          <a:ln w="6000" cap="rnd" cmpd="sng" algn="ctr">
            <a:solidFill>
              <a:schemeClr val="bg2">
                <a:tint val="50000"/>
                <a:satMod val="200000"/>
                <a:alpha val="45000"/>
              </a:schemeClr>
            </a:solidFill>
            <a:prstDash val="soli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399032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882808"/>
            <a:ext cx="8229600" cy="4572000"/>
          </a:xfrm>
          <a:prstGeom prst="rect">
            <a:avLst/>
          </a:prstGeom>
        </p:spPr>
        <p:txBody>
          <a:bodyPr vert="horz" anchor="t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4791456" y="6480969"/>
            <a:ext cx="2133600" cy="301752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 b="0">
                <a:solidFill>
                  <a:schemeClr val="tx1"/>
                </a:solidFill>
              </a:defRPr>
            </a:lvl1pPr>
          </a:lstStyle>
          <a:p>
            <a:fld id="{1DA8C623-D752-43F1-9B2D-D16DD44F1094}" type="datetimeFigureOut">
              <a:rPr lang="ru-RU" smtClean="0"/>
              <a:pPr/>
              <a:t>22.03.2021</a:t>
            </a:fld>
            <a:endParaRPr lang="ru-RU" dirty="0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457200" y="6481890"/>
            <a:ext cx="4260056" cy="300831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7589520" y="6480969"/>
            <a:ext cx="502920" cy="301752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/>
                </a:solidFill>
              </a:defRPr>
            </a:lvl1pPr>
          </a:lstStyle>
          <a:p>
            <a:fld id="{6389F0D0-53D4-4C6B-A7BA-6CD2C82AF6E9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marL="484632" algn="l" rtl="0" eaLnBrk="1" latinLnBrk="0" hangingPunct="1">
        <a:spcBef>
          <a:spcPct val="0"/>
        </a:spcBef>
        <a:buNone/>
        <a:defRPr kumimoji="0" sz="4200" kern="1200">
          <a:ln w="6350">
            <a:solidFill>
              <a:schemeClr val="accent1">
                <a:shade val="43000"/>
              </a:schemeClr>
            </a:solidFill>
          </a:ln>
          <a:solidFill>
            <a:schemeClr val="accent1">
              <a:tint val="83000"/>
              <a:satMod val="150000"/>
            </a:schemeClr>
          </a:solidFill>
          <a:effectLst>
            <a:outerShdw blurRad="26000" dist="26000" dir="145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448056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85750" algn="l" rtl="0" eaLnBrk="1" latinLnBrk="0" hangingPunct="1">
        <a:spcBef>
          <a:spcPct val="20000"/>
        </a:spcBef>
        <a:buClr>
          <a:schemeClr val="accent1"/>
        </a:buClr>
        <a:buSzPct val="95000"/>
        <a:buFont typeface="Verdana"/>
        <a:buChar char="›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106424" indent="-228600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10312" algn="l" rtl="0" eaLnBrk="1" latinLnBrk="0" hangingPunct="1">
        <a:spcBef>
          <a:spcPct val="20000"/>
        </a:spcBef>
        <a:buClr>
          <a:schemeClr val="accent1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6002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084832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146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28596" y="357166"/>
            <a:ext cx="7772400" cy="1217042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i="1" dirty="0" smtClean="0"/>
              <a:t>Улучшенный интерфейс Метеостанции</a:t>
            </a:r>
            <a:endParaRPr lang="ru-RU" b="1" i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229453" y="2420888"/>
            <a:ext cx="6400800" cy="175260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3070592" y="42417"/>
            <a:ext cx="24825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 smtClean="0"/>
              <a:t>МОБУ СОШ «ЦО Кудрово»</a:t>
            </a:r>
            <a:endParaRPr lang="ru-RU" sz="1600" dirty="0"/>
          </a:p>
        </p:txBody>
      </p:sp>
      <p:sp>
        <p:nvSpPr>
          <p:cNvPr id="5" name="TextBox 4"/>
          <p:cNvSpPr txBox="1"/>
          <p:nvPr/>
        </p:nvSpPr>
        <p:spPr>
          <a:xfrm>
            <a:off x="5715008" y="4572009"/>
            <a:ext cx="3264123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dirty="0" smtClean="0"/>
              <a:t>Выполнил ученик 7.3 класса</a:t>
            </a:r>
          </a:p>
          <a:p>
            <a:pPr algn="r"/>
            <a:r>
              <a:rPr lang="ru-RU" sz="2000" b="1" dirty="0" smtClean="0"/>
              <a:t>Сломчинский</a:t>
            </a:r>
            <a:r>
              <a:rPr lang="ru-RU" sz="2000" dirty="0" smtClean="0"/>
              <a:t> </a:t>
            </a:r>
            <a:r>
              <a:rPr lang="ru-RU" dirty="0" smtClean="0"/>
              <a:t>Максим</a:t>
            </a:r>
          </a:p>
          <a:p>
            <a:pPr algn="r"/>
            <a:endParaRPr lang="ru-RU" dirty="0" smtClean="0"/>
          </a:p>
          <a:p>
            <a:pPr algn="r"/>
            <a:r>
              <a:rPr lang="ru-RU" dirty="0" smtClean="0"/>
              <a:t>Руководитель проекта:</a:t>
            </a:r>
          </a:p>
          <a:p>
            <a:pPr algn="r"/>
            <a:r>
              <a:rPr lang="ru-RU" sz="2000" b="1" dirty="0" smtClean="0"/>
              <a:t>Проценко</a:t>
            </a:r>
            <a:r>
              <a:rPr lang="ru-RU" sz="2000" dirty="0" smtClean="0"/>
              <a:t> </a:t>
            </a:r>
            <a:r>
              <a:rPr lang="ru-RU" dirty="0" smtClean="0"/>
              <a:t>Иван Михайлович</a:t>
            </a:r>
            <a:endParaRPr lang="ru-RU" dirty="0"/>
          </a:p>
        </p:txBody>
      </p:sp>
      <p:sp>
        <p:nvSpPr>
          <p:cNvPr id="7" name="TextBox 6"/>
          <p:cNvSpPr txBox="1"/>
          <p:nvPr/>
        </p:nvSpPr>
        <p:spPr>
          <a:xfrm>
            <a:off x="3778653" y="6458543"/>
            <a:ext cx="14142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/>
              <a:t>Кудрово, </a:t>
            </a:r>
            <a:r>
              <a:rPr lang="ru-RU" sz="1400" dirty="0" smtClean="0"/>
              <a:t>2021г</a:t>
            </a:r>
            <a:r>
              <a:rPr lang="ru-RU" sz="1400" dirty="0" smtClean="0"/>
              <a:t>.</a:t>
            </a:r>
            <a:endParaRPr lang="ru-RU" sz="1400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42" y="2040964"/>
            <a:ext cx="5437899" cy="4069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263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034" y="0"/>
            <a:ext cx="8229600" cy="1041866"/>
          </a:xfrm>
        </p:spPr>
        <p:txBody>
          <a:bodyPr/>
          <a:lstStyle/>
          <a:p>
            <a:pPr algn="ctr"/>
            <a:r>
              <a:rPr lang="ru-RU" b="1" i="1" dirty="0" smtClean="0"/>
              <a:t>Цели и задачи</a:t>
            </a:r>
            <a:endParaRPr lang="ru-RU" b="1" i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0034" y="1000108"/>
            <a:ext cx="8429684" cy="5572164"/>
          </a:xfrm>
        </p:spPr>
        <p:txBody>
          <a:bodyPr>
            <a:normAutofit fontScale="85000" lnSpcReduction="10000"/>
          </a:bodyPr>
          <a:lstStyle/>
          <a:p>
            <a:r>
              <a:rPr lang="ru-RU" b="1" i="1" dirty="0" smtClean="0">
                <a:solidFill>
                  <a:schemeClr val="accent2"/>
                </a:solidFill>
              </a:rPr>
              <a:t>Цель проекта:</a:t>
            </a:r>
          </a:p>
          <a:p>
            <a:r>
              <a:rPr lang="ru-RU" sz="3300" b="1" dirty="0" smtClean="0"/>
              <a:t>Создание</a:t>
            </a:r>
            <a:r>
              <a:rPr lang="ru-RU" sz="3300" dirty="0" smtClean="0"/>
              <a:t> </a:t>
            </a:r>
            <a:r>
              <a:rPr lang="ru-RU" dirty="0" smtClean="0"/>
              <a:t>метеорологической станции на базе платы </a:t>
            </a:r>
            <a:r>
              <a:rPr lang="en-US" dirty="0" smtClean="0"/>
              <a:t>Arduin</a:t>
            </a:r>
            <a:r>
              <a:rPr lang="en-US" dirty="0"/>
              <a:t>o</a:t>
            </a:r>
            <a:r>
              <a:rPr lang="ru-RU" dirty="0" smtClean="0"/>
              <a:t>.</a:t>
            </a:r>
            <a:endParaRPr lang="en-US" dirty="0" smtClean="0"/>
          </a:p>
          <a:p>
            <a:r>
              <a:rPr lang="ru-RU" b="1" i="1" dirty="0" smtClean="0">
                <a:solidFill>
                  <a:srgbClr val="FF0066"/>
                </a:solidFill>
              </a:rPr>
              <a:t>Задачи проекта:</a:t>
            </a:r>
          </a:p>
          <a:p>
            <a:r>
              <a:rPr lang="ru-RU" dirty="0" smtClean="0"/>
              <a:t>Изучить </a:t>
            </a:r>
            <a:r>
              <a:rPr lang="ru-RU" dirty="0"/>
              <a:t>основы программирования комплектов Arduino.</a:t>
            </a:r>
          </a:p>
          <a:p>
            <a:r>
              <a:rPr lang="ru-RU" dirty="0"/>
              <a:t>Научиться создавать проекты из комплектов Arduino.</a:t>
            </a:r>
          </a:p>
          <a:p>
            <a:r>
              <a:rPr lang="ru-RU" dirty="0"/>
              <a:t>Собрать </a:t>
            </a:r>
            <a:r>
              <a:rPr lang="ru-RU" dirty="0" smtClean="0"/>
              <a:t>конструкцию, выполняющую </a:t>
            </a:r>
            <a:r>
              <a:rPr lang="ru-RU" dirty="0"/>
              <a:t>функции метеорологической станции.</a:t>
            </a:r>
          </a:p>
          <a:p>
            <a:r>
              <a:rPr lang="ru-RU" dirty="0"/>
              <a:t>Составить программу для </a:t>
            </a:r>
            <a:r>
              <a:rPr lang="ru-RU" dirty="0" smtClean="0"/>
              <a:t>выполнения </a:t>
            </a:r>
            <a:r>
              <a:rPr lang="ru-RU" dirty="0"/>
              <a:t>функции метеорологической станции.</a:t>
            </a:r>
          </a:p>
          <a:p>
            <a:r>
              <a:rPr lang="ru-RU" dirty="0"/>
              <a:t>Определить дополнительные возможности изменения конструкции </a:t>
            </a:r>
            <a:r>
              <a:rPr lang="ru-RU" dirty="0" smtClean="0"/>
              <a:t>для метеорологической </a:t>
            </a:r>
            <a:r>
              <a:rPr lang="ru-RU" dirty="0"/>
              <a:t>станции</a:t>
            </a:r>
            <a:r>
              <a:rPr lang="ru-RU" dirty="0" smtClean="0"/>
              <a:t>.</a:t>
            </a:r>
          </a:p>
          <a:p>
            <a:pPr>
              <a:buNone/>
            </a:pPr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072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0"/>
            <a:ext cx="8229600" cy="1023608"/>
          </a:xfrm>
        </p:spPr>
        <p:txBody>
          <a:bodyPr/>
          <a:lstStyle/>
          <a:p>
            <a:pPr algn="ctr"/>
            <a:r>
              <a:rPr lang="ru-RU" b="1" i="1" dirty="0" smtClean="0"/>
              <a:t>Материалы и оборудование</a:t>
            </a:r>
            <a:endParaRPr lang="ru-RU" b="1" i="1" dirty="0"/>
          </a:p>
        </p:txBody>
      </p:sp>
      <p:graphicFrame>
        <p:nvGraphicFramePr>
          <p:cNvPr id="7" name="Объект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0921234"/>
              </p:ext>
            </p:extLst>
          </p:nvPr>
        </p:nvGraphicFramePr>
        <p:xfrm>
          <a:off x="571472" y="1571612"/>
          <a:ext cx="8229600" cy="464346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14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082313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Материалы</a:t>
                      </a:r>
                      <a:r>
                        <a:rPr lang="ru-RU" sz="2800" baseline="0" dirty="0" smtClean="0"/>
                        <a:t> и оборудование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Количество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3526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Плата </a:t>
                      </a:r>
                      <a:r>
                        <a:rPr lang="en-US" sz="2800" dirty="0" smtClean="0"/>
                        <a:t>Arduino Uno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1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3526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LCD</a:t>
                      </a:r>
                      <a:r>
                        <a:rPr lang="ru-RU" sz="2800" dirty="0" smtClean="0"/>
                        <a:t> </a:t>
                      </a:r>
                      <a:r>
                        <a:rPr lang="en-US" sz="2800" dirty="0" smtClean="0"/>
                        <a:t>-</a:t>
                      </a:r>
                      <a:r>
                        <a:rPr lang="ru-RU" sz="2800" dirty="0" smtClean="0"/>
                        <a:t> экран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1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3526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Светодиодная лента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1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93526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Фоторезистор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1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93526">
                <a:tc>
                  <a:txBody>
                    <a:bodyPr/>
                    <a:lstStyle/>
                    <a:p>
                      <a:pPr algn="l"/>
                      <a:r>
                        <a:rPr lang="ru-RU" sz="2800" dirty="0" smtClean="0"/>
                        <a:t>Термометр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1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93526"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Резистор 10КоМ</a:t>
                      </a:r>
                      <a:endParaRPr lang="ru-RU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sz="2800" dirty="0" smtClean="0"/>
                        <a:t>3</a:t>
                      </a:r>
                      <a:endParaRPr lang="ru-RU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5" name="Овал 4"/>
          <p:cNvSpPr/>
          <p:nvPr/>
        </p:nvSpPr>
        <p:spPr>
          <a:xfrm>
            <a:off x="4572000" y="2652335"/>
            <a:ext cx="642942" cy="57150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54946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08403 " pathEditMode="relative" ptsTypes="AA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0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0.08402 L 2.77778E-7 0.16805 " pathEditMode="relative" rAng="0" ptsTypes="AA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0.16805 L -3.61111E-6 0.25208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0" presetClass="path" presetSubtype="0" accel="50000" decel="5000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0.25208 L -3.61111E-6 0.34653 " pathEditMode="relative" rAng="0" ptsTypes="AA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0" presetClass="path" presetSubtype="0" accel="50000" decel="5000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1111E-6 0.34653 L -3.61111E-6 0.43055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5" grpId="2" animBg="1"/>
      <p:bldP spid="5" grpId="3" animBg="1"/>
      <p:bldP spid="5" grpId="4" animBg="1"/>
      <p:bldP spid="5" grpId="5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785242"/>
          </a:xfrm>
        </p:spPr>
        <p:txBody>
          <a:bodyPr>
            <a:normAutofit/>
          </a:bodyPr>
          <a:lstStyle/>
          <a:p>
            <a:pPr algn="ctr"/>
            <a:r>
              <a:rPr lang="ru-RU" b="1" i="1" dirty="0" smtClean="0"/>
              <a:t>Макет</a:t>
            </a:r>
            <a:endParaRPr lang="ru-RU" b="1" i="1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268760"/>
            <a:ext cx="6712374" cy="54881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0462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28596" y="142852"/>
            <a:ext cx="8229600" cy="880732"/>
          </a:xfrm>
        </p:spPr>
        <p:txBody>
          <a:bodyPr/>
          <a:lstStyle/>
          <a:p>
            <a:pPr algn="ctr"/>
            <a:r>
              <a:rPr lang="ru-RU" dirty="0" smtClean="0"/>
              <a:t>Пример корпуса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87112" y="337541"/>
            <a:ext cx="5112568" cy="68309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Видео</a:t>
            </a:r>
            <a:endParaRPr lang="ru-RU" dirty="0"/>
          </a:p>
        </p:txBody>
      </p:sp>
      <p:pic>
        <p:nvPicPr>
          <p:cNvPr id="4" name="WhatsApp Video 2021-03-22 at 10.37.59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9050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818084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67494"/>
            <a:ext cx="8229600" cy="1018366"/>
          </a:xfrm>
        </p:spPr>
        <p:txBody>
          <a:bodyPr/>
          <a:lstStyle/>
          <a:p>
            <a:pPr algn="ctr"/>
            <a:r>
              <a:rPr lang="ru-RU" dirty="0" smtClean="0"/>
              <a:t>Программный код</a:t>
            </a:r>
            <a:endParaRPr lang="ru-RU" dirty="0"/>
          </a:p>
        </p:txBody>
      </p:sp>
      <p:sp>
        <p:nvSpPr>
          <p:cNvPr id="6" name="TextBox 5"/>
          <p:cNvSpPr txBox="1"/>
          <p:nvPr/>
        </p:nvSpPr>
        <p:spPr>
          <a:xfrm>
            <a:off x="810182" y="1488033"/>
            <a:ext cx="2051025" cy="36933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начало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3641" y="4715281"/>
            <a:ext cx="2786082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Настройка, </a:t>
            </a:r>
            <a:r>
              <a:rPr lang="ru-RU" dirty="0" smtClean="0">
                <a:solidFill>
                  <a:schemeClr val="bg1"/>
                </a:solidFill>
              </a:rPr>
              <a:t>загрузка данных из </a:t>
            </a:r>
            <a:r>
              <a:rPr lang="en-US" dirty="0" smtClean="0">
                <a:solidFill>
                  <a:schemeClr val="bg1"/>
                </a:solidFill>
              </a:rPr>
              <a:t>EEPROM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22624" y="4538714"/>
            <a:ext cx="2786082" cy="92333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снятия данных с термометра, обработка данных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15" name="Прямая со стрелкой 14"/>
          <p:cNvCxnSpPr/>
          <p:nvPr/>
        </p:nvCxnSpPr>
        <p:spPr>
          <a:xfrm>
            <a:off x="1816682" y="1893083"/>
            <a:ext cx="19011" cy="82825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Прямая со стрелкой 16"/>
          <p:cNvCxnSpPr/>
          <p:nvPr/>
        </p:nvCxnSpPr>
        <p:spPr>
          <a:xfrm>
            <a:off x="3142248" y="4988396"/>
            <a:ext cx="107157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 стрелкой 18"/>
          <p:cNvCxnSpPr/>
          <p:nvPr/>
        </p:nvCxnSpPr>
        <p:spPr>
          <a:xfrm>
            <a:off x="5612577" y="3160384"/>
            <a:ext cx="0" cy="13783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/>
          <p:cNvCxnSpPr/>
          <p:nvPr/>
        </p:nvCxnSpPr>
        <p:spPr>
          <a:xfrm flipH="1">
            <a:off x="5614871" y="5462044"/>
            <a:ext cx="2382" cy="491556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Прямая соединительная линия 22"/>
          <p:cNvCxnSpPr/>
          <p:nvPr/>
        </p:nvCxnSpPr>
        <p:spPr>
          <a:xfrm>
            <a:off x="5615665" y="5955188"/>
            <a:ext cx="2500330" cy="1588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Прямая соединительная линия 24"/>
          <p:cNvCxnSpPr/>
          <p:nvPr/>
        </p:nvCxnSpPr>
        <p:spPr>
          <a:xfrm rot="5400000" flipH="1" flipV="1">
            <a:off x="6330839" y="4169238"/>
            <a:ext cx="3571106" cy="79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Прямая со стрелкой 26"/>
          <p:cNvCxnSpPr/>
          <p:nvPr/>
        </p:nvCxnSpPr>
        <p:spPr>
          <a:xfrm flipH="1" flipV="1">
            <a:off x="6865830" y="2384082"/>
            <a:ext cx="1227150" cy="721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Прямоугольник 15"/>
          <p:cNvSpPr/>
          <p:nvPr/>
        </p:nvSpPr>
        <p:spPr>
          <a:xfrm>
            <a:off x="842006" y="2728622"/>
            <a:ext cx="1872209" cy="64633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/>
            <a:r>
              <a:rPr lang="ru-RU" dirty="0" smtClean="0">
                <a:solidFill>
                  <a:schemeClr val="bg1"/>
                </a:solidFill>
              </a:rPr>
              <a:t>Первичная инициализация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32" name="Прямая со стрелкой 31"/>
          <p:cNvCxnSpPr/>
          <p:nvPr/>
        </p:nvCxnSpPr>
        <p:spPr>
          <a:xfrm flipH="1">
            <a:off x="1835693" y="3430644"/>
            <a:ext cx="1394" cy="12465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Прямоугольник 40"/>
          <p:cNvSpPr/>
          <p:nvPr/>
        </p:nvSpPr>
        <p:spPr>
          <a:xfrm>
            <a:off x="4400198" y="1893083"/>
            <a:ext cx="2424758" cy="1267301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Вывод данных на дисплей и светодиодное кольцо</a:t>
            </a:r>
            <a:endParaRPr lang="ru-RU" dirty="0"/>
          </a:p>
        </p:txBody>
      </p:sp>
      <p:cxnSp>
        <p:nvCxnSpPr>
          <p:cNvPr id="45" name="Прямая со стрелкой 44"/>
          <p:cNvCxnSpPr/>
          <p:nvPr/>
        </p:nvCxnSpPr>
        <p:spPr>
          <a:xfrm>
            <a:off x="1846779" y="1891495"/>
            <a:ext cx="19011" cy="828258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/>
          <p:cNvCxnSpPr/>
          <p:nvPr/>
        </p:nvCxnSpPr>
        <p:spPr>
          <a:xfrm>
            <a:off x="3172345" y="4986808"/>
            <a:ext cx="1071570" cy="1588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Прямая со стрелкой 46"/>
          <p:cNvCxnSpPr/>
          <p:nvPr/>
        </p:nvCxnSpPr>
        <p:spPr>
          <a:xfrm>
            <a:off x="5642674" y="3158796"/>
            <a:ext cx="0" cy="137833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/>
          <p:cNvCxnSpPr/>
          <p:nvPr/>
        </p:nvCxnSpPr>
        <p:spPr>
          <a:xfrm rot="5400000" flipH="1" flipV="1">
            <a:off x="6360936" y="4167650"/>
            <a:ext cx="3571106" cy="794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Прямая со стрелкой 48"/>
          <p:cNvCxnSpPr/>
          <p:nvPr/>
        </p:nvCxnSpPr>
        <p:spPr>
          <a:xfrm flipH="1" flipV="1">
            <a:off x="6895927" y="2382494"/>
            <a:ext cx="1227150" cy="7213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 стрелкой 49"/>
          <p:cNvCxnSpPr/>
          <p:nvPr/>
        </p:nvCxnSpPr>
        <p:spPr>
          <a:xfrm flipH="1">
            <a:off x="1865790" y="3429056"/>
            <a:ext cx="1394" cy="1246570"/>
          </a:xfrm>
          <a:prstGeom prst="straightConnector1">
            <a:avLst/>
          </a:prstGeom>
          <a:ln w="762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00034" y="0"/>
            <a:ext cx="8229600" cy="809294"/>
          </a:xfrm>
        </p:spPr>
        <p:txBody>
          <a:bodyPr>
            <a:normAutofit/>
          </a:bodyPr>
          <a:lstStyle/>
          <a:p>
            <a:pPr algn="ctr"/>
            <a:r>
              <a:rPr lang="ru-RU" b="1" i="1" dirty="0" smtClean="0"/>
              <a:t>Вывод</a:t>
            </a:r>
            <a:endParaRPr lang="ru-RU" b="1" i="1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785794"/>
            <a:ext cx="8229600" cy="5669014"/>
          </a:xfrm>
        </p:spPr>
        <p:txBody>
          <a:bodyPr>
            <a:noAutofit/>
          </a:bodyPr>
          <a:lstStyle/>
          <a:p>
            <a:r>
              <a:rPr lang="ru-RU" sz="2400" dirty="0" smtClean="0"/>
              <a:t>У нас </a:t>
            </a:r>
            <a:r>
              <a:rPr lang="ru-RU" sz="2800" b="1" dirty="0" smtClean="0"/>
              <a:t>получилось</a:t>
            </a:r>
            <a:r>
              <a:rPr lang="ru-RU" sz="2800" dirty="0" smtClean="0"/>
              <a:t> </a:t>
            </a:r>
            <a:r>
              <a:rPr lang="ru-RU" sz="2400" dirty="0" smtClean="0"/>
              <a:t>создать метеостанцию на базе микроконтроллера </a:t>
            </a:r>
            <a:r>
              <a:rPr lang="en-US" sz="2400" dirty="0" smtClean="0"/>
              <a:t>Arduino Uno. </a:t>
            </a:r>
            <a:endParaRPr lang="ru-RU" sz="2400" dirty="0" smtClean="0"/>
          </a:p>
          <a:p>
            <a:r>
              <a:rPr lang="ru-RU" sz="2400" dirty="0" smtClean="0"/>
              <a:t>Станция </a:t>
            </a:r>
            <a:r>
              <a:rPr lang="ru-RU" sz="2800" b="1" dirty="0" smtClean="0"/>
              <a:t>умеет</a:t>
            </a:r>
            <a:r>
              <a:rPr lang="ru-RU" sz="2800" dirty="0" smtClean="0"/>
              <a:t> </a:t>
            </a:r>
            <a:r>
              <a:rPr lang="ru-RU" sz="2400" dirty="0" smtClean="0"/>
              <a:t>измерять температуру воздуха, яркость освещения и напряжение в цепи и </a:t>
            </a:r>
            <a:r>
              <a:rPr lang="ru-RU" sz="2800" i="1" dirty="0" smtClean="0"/>
              <a:t>эстетично</a:t>
            </a:r>
            <a:r>
              <a:rPr lang="ru-RU" sz="2800" dirty="0" smtClean="0"/>
              <a:t> </a:t>
            </a:r>
            <a:r>
              <a:rPr lang="ru-RU" sz="2400" dirty="0" smtClean="0"/>
              <a:t>выводить эти данные на </a:t>
            </a:r>
            <a:r>
              <a:rPr lang="en-US" sz="2400" dirty="0" smtClean="0"/>
              <a:t>LCD-</a:t>
            </a:r>
            <a:r>
              <a:rPr lang="ru-RU" sz="2400" dirty="0" smtClean="0"/>
              <a:t>экран и с помощью светодиодной ленты. </a:t>
            </a:r>
          </a:p>
          <a:p>
            <a:r>
              <a:rPr lang="ru-RU" sz="2400" dirty="0" smtClean="0"/>
              <a:t>В </a:t>
            </a:r>
            <a:r>
              <a:rPr lang="ru-RU" sz="2800" i="1" dirty="0" smtClean="0"/>
              <a:t>будущем</a:t>
            </a:r>
            <a:r>
              <a:rPr lang="ru-RU" sz="2800" dirty="0" smtClean="0"/>
              <a:t> </a:t>
            </a:r>
            <a:r>
              <a:rPr lang="ru-RU" sz="2400" dirty="0" smtClean="0"/>
              <a:t>в этот проект можно будет добавить </a:t>
            </a:r>
            <a:r>
              <a:rPr lang="ru-RU" sz="2800" b="1" dirty="0" smtClean="0"/>
              <a:t>больше</a:t>
            </a:r>
            <a:r>
              <a:rPr lang="ru-RU" sz="2800" dirty="0" smtClean="0"/>
              <a:t> </a:t>
            </a:r>
            <a:r>
              <a:rPr lang="ru-RU" sz="2400" dirty="0" smtClean="0"/>
              <a:t>показателей и </a:t>
            </a:r>
            <a:r>
              <a:rPr lang="ru-RU" sz="2800" i="1" dirty="0" smtClean="0"/>
              <a:t>научиться</a:t>
            </a:r>
            <a:r>
              <a:rPr lang="ru-RU" sz="2800" dirty="0" smtClean="0"/>
              <a:t> </a:t>
            </a:r>
            <a:r>
              <a:rPr lang="ru-RU" sz="2400" dirty="0" smtClean="0"/>
              <a:t>выводить необходимые данные с помощью кнопок. Это </a:t>
            </a:r>
            <a:r>
              <a:rPr lang="ru-RU" sz="2800" b="1" dirty="0" smtClean="0"/>
              <a:t>позволит</a:t>
            </a:r>
            <a:r>
              <a:rPr lang="ru-RU" sz="2800" dirty="0" smtClean="0"/>
              <a:t> </a:t>
            </a:r>
            <a:r>
              <a:rPr lang="ru-RU" sz="2400" dirty="0" smtClean="0"/>
              <a:t>очень удобно следить за основными показателями </a:t>
            </a:r>
            <a:r>
              <a:rPr lang="ru-RU" sz="3200" b="1" dirty="0" smtClean="0"/>
              <a:t>«Кудровера</a:t>
            </a:r>
            <a:r>
              <a:rPr lang="ru-RU" sz="3200" b="1" dirty="0"/>
              <a:t>» </a:t>
            </a:r>
            <a:r>
              <a:rPr lang="ru-RU" sz="2400" dirty="0"/>
              <a:t>- заряд батареи, температура </a:t>
            </a:r>
            <a:r>
              <a:rPr lang="ru-RU" sz="2400" dirty="0" smtClean="0"/>
              <a:t>батареи, </a:t>
            </a:r>
            <a:r>
              <a:rPr lang="ru-RU" sz="2400" dirty="0"/>
              <a:t>температура электроники, скорость, качество сигнала связи с пультом управления.</a:t>
            </a:r>
          </a:p>
        </p:txBody>
      </p:sp>
    </p:spTree>
    <p:extLst>
      <p:ext uri="{BB962C8B-B14F-4D97-AF65-F5344CB8AC3E}">
        <p14:creationId xmlns:p14="http://schemas.microsoft.com/office/powerpoint/2010/main" val="633725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340768"/>
            <a:ext cx="8229600" cy="3518696"/>
          </a:xfrm>
        </p:spPr>
        <p:txBody>
          <a:bodyPr>
            <a:noAutofit/>
          </a:bodyPr>
          <a:lstStyle/>
          <a:p>
            <a:pPr algn="ctr"/>
            <a:r>
              <a:rPr lang="ru-RU" sz="9600" dirty="0" smtClean="0"/>
              <a:t>СПАСИБО</a:t>
            </a:r>
            <a:br>
              <a:rPr lang="ru-RU" sz="9600" dirty="0" smtClean="0"/>
            </a:br>
            <a:r>
              <a:rPr lang="ru-RU" sz="9600" dirty="0" smtClean="0"/>
              <a:t>ЗА</a:t>
            </a:r>
            <a:br>
              <a:rPr lang="ru-RU" sz="9600" dirty="0" smtClean="0"/>
            </a:br>
            <a:r>
              <a:rPr lang="ru-RU" sz="9600" dirty="0" smtClean="0"/>
              <a:t>ВНИМАНИЕ</a:t>
            </a:r>
            <a:endParaRPr lang="ru-RU" sz="9600" dirty="0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Яркая">
  <a:themeElements>
    <a:clrScheme name="Яркая">
      <a:dk1>
        <a:sysClr val="windowText" lastClr="000000"/>
      </a:dk1>
      <a:lt1>
        <a:sysClr val="window" lastClr="FFFFFF"/>
      </a:lt1>
      <a:dk2>
        <a:srgbClr val="666666"/>
      </a:dk2>
      <a:lt2>
        <a:srgbClr val="D2D2D2"/>
      </a:lt2>
      <a:accent1>
        <a:srgbClr val="FF388C"/>
      </a:accent1>
      <a:accent2>
        <a:srgbClr val="E40059"/>
      </a:accent2>
      <a:accent3>
        <a:srgbClr val="9C007F"/>
      </a:accent3>
      <a:accent4>
        <a:srgbClr val="68007F"/>
      </a:accent4>
      <a:accent5>
        <a:srgbClr val="005BD3"/>
      </a:accent5>
      <a:accent6>
        <a:srgbClr val="00349E"/>
      </a:accent6>
      <a:hlink>
        <a:srgbClr val="17BBFD"/>
      </a:hlink>
      <a:folHlink>
        <a:srgbClr val="FF79C2"/>
      </a:folHlink>
    </a:clrScheme>
    <a:fontScheme name="Обычная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Яркая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50000" t="155000" r="50000" b="-55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50000" t="155000" r="50000" b="-55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8000"/>
                <a:satMod val="230000"/>
              </a:schemeClr>
            </a:gs>
            <a:gs pos="60000">
              <a:schemeClr val="phClr">
                <a:shade val="92000"/>
                <a:satMod val="230000"/>
              </a:schemeClr>
            </a:gs>
            <a:gs pos="100000">
              <a:schemeClr val="phClr">
                <a:tint val="85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200"/>
                <a:satMod val="150000"/>
              </a:schemeClr>
              <a:schemeClr val="phClr">
                <a:tint val="90000"/>
                <a:satMod val="150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Verve</Template>
  <TotalTime>558</TotalTime>
  <Words>222</Words>
  <Application>Microsoft Office PowerPoint</Application>
  <PresentationFormat>Экран (4:3)</PresentationFormat>
  <Paragraphs>46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4" baseType="lpstr">
      <vt:lpstr>Calibri</vt:lpstr>
      <vt:lpstr>Tw Cen MT</vt:lpstr>
      <vt:lpstr>Verdana</vt:lpstr>
      <vt:lpstr>Wingdings 2</vt:lpstr>
      <vt:lpstr>Яркая</vt:lpstr>
      <vt:lpstr>Улучшенный интерфейс Метеостанции</vt:lpstr>
      <vt:lpstr>Цели и задачи</vt:lpstr>
      <vt:lpstr>Материалы и оборудование</vt:lpstr>
      <vt:lpstr>Макет</vt:lpstr>
      <vt:lpstr>Пример корпуса</vt:lpstr>
      <vt:lpstr>Видео</vt:lpstr>
      <vt:lpstr>Программный код</vt:lpstr>
      <vt:lpstr>Вывод</vt:lpstr>
      <vt:lpstr>СПАСИБО ЗА ВНИМАНИЕ</vt:lpstr>
    </vt:vector>
  </TitlesOfParts>
  <Company>*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Метеостанция</dc:title>
  <dc:creator>Максим</dc:creator>
  <cp:lastModifiedBy>ЦО Сестрорецк 4</cp:lastModifiedBy>
  <cp:revision>41</cp:revision>
  <dcterms:created xsi:type="dcterms:W3CDTF">2020-11-14T15:13:52Z</dcterms:created>
  <dcterms:modified xsi:type="dcterms:W3CDTF">2021-03-22T08:18:07Z</dcterms:modified>
</cp:coreProperties>
</file>

<file path=docProps/thumbnail.jpeg>
</file>